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charts/colors8.xml" ContentType="application/vnd.ms-office.chartcolor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rts/colors6.xml" ContentType="application/vnd.ms-office.chartcolor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olors4.xml" ContentType="application/vnd.ms-office.chartcolor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charts/colors3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style7.xml" ContentType="application/vnd.ms-office.chartstyle+xml"/>
  <Override PartName="/ppt/charts/style8.xml" ContentType="application/vnd.ms-office.chartstyl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5.xml" ContentType="application/vnd.ms-office.chartstyle+xml"/>
  <Override PartName="/ppt/charts/style6.xml" ContentType="application/vnd.ms-office.chart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charts/style4.xml" ContentType="application/vnd.ms-office.chartstyle+xml"/>
  <Override PartName="/ppt/charts/style3.xml" ContentType="application/vnd.ms-office.chartstyl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harts/colors7.xml" ContentType="application/vnd.ms-office.chartcolor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charts/colors5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3" r:id="rId1"/>
  </p:sldMasterIdLst>
  <p:notesMasterIdLst>
    <p:notesMasterId r:id="rId14"/>
  </p:notesMasterIdLst>
  <p:sldIdLst>
    <p:sldId id="256" r:id="rId2"/>
    <p:sldId id="275" r:id="rId3"/>
    <p:sldId id="260" r:id="rId4"/>
    <p:sldId id="257" r:id="rId5"/>
    <p:sldId id="258" r:id="rId6"/>
    <p:sldId id="272" r:id="rId7"/>
    <p:sldId id="273" r:id="rId8"/>
    <p:sldId id="271" r:id="rId9"/>
    <p:sldId id="270" r:id="rId10"/>
    <p:sldId id="274" r:id="rId11"/>
    <p:sldId id="264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C027"/>
    <a:srgbClr val="029DE2"/>
    <a:srgbClr val="9CC53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4000" dirty="0" smtClean="0"/>
              <a:t>%</a:t>
            </a:r>
            <a:endParaRPr lang="ru-RU" sz="4000" dirty="0"/>
          </a:p>
        </c:rich>
      </c:tx>
      <c:layout>
        <c:manualLayout>
          <c:xMode val="edge"/>
          <c:yMode val="edge"/>
          <c:x val="0.4260221709574441"/>
          <c:y val="9.7972447054229819E-2"/>
        </c:manualLayout>
      </c:layout>
      <c:spPr>
        <a:noFill/>
        <a:ln>
          <a:noFill/>
        </a:ln>
        <a:effectLst/>
      </c:spPr>
    </c:title>
    <c:view3D>
      <c:rotX val="30"/>
      <c:rotY val="177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Проценты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9DA-4ED5-B813-9077AFC6DF50}"/>
              </c:ext>
            </c:extLst>
          </c:dPt>
          <c:dPt>
            <c:idx val="1"/>
            <c:spPr>
              <a:solidFill>
                <a:srgbClr val="96C027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9DA-4ED5-B813-9077AFC6DF50}"/>
              </c:ext>
            </c:extLst>
          </c:dPt>
          <c:dPt>
            <c:idx val="2"/>
            <c:spPr>
              <a:solidFill>
                <a:schemeClr val="bg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9DA-4ED5-B813-9077AFC6DF50}"/>
              </c:ext>
            </c:extLst>
          </c:dPt>
          <c:dLbls>
            <c:dLbl>
              <c:idx val="0"/>
              <c:layout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89DA-4ED5-B813-9077AFC6DF50}"/>
                </c:ext>
              </c:extLst>
            </c:dLbl>
            <c:dLbl>
              <c:idx val="1"/>
              <c:layout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9DA-4ED5-B813-9077AFC6DF50}"/>
                </c:ext>
              </c:extLst>
            </c:dLbl>
            <c:dLbl>
              <c:idx val="2"/>
              <c:layout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89DA-4ED5-B813-9077AFC6DF50}"/>
                </c:ext>
              </c:extLst>
            </c:dLbl>
            <c:delete val="1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Юноши</c:v>
                </c:pt>
                <c:pt idx="1">
                  <c:v>Девушки</c:v>
                </c:pt>
                <c:pt idx="2">
                  <c:v>Не указали пол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19</c:v>
                </c:pt>
                <c:pt idx="1">
                  <c:v>79</c:v>
                </c:pt>
                <c:pt idx="2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DA-4ED5-B813-9077AFC6DF50}"/>
            </c:ext>
          </c:extLst>
        </c:ser>
        <c:dLbls/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562423341150154E-2"/>
          <c:y val="0.76278057292183177"/>
          <c:w val="0.84875153317699703"/>
          <c:h val="0.22103819386858675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4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4000" dirty="0" smtClean="0"/>
              <a:t>%</a:t>
            </a:r>
            <a:endParaRPr lang="ru-RU" sz="4000" dirty="0"/>
          </a:p>
        </c:rich>
      </c:tx>
      <c:layout>
        <c:manualLayout>
          <c:xMode val="edge"/>
          <c:yMode val="edge"/>
          <c:x val="0.4612514829131158"/>
          <c:y val="9.5460314144742042E-2"/>
        </c:manualLayout>
      </c:layout>
      <c:spPr>
        <a:noFill/>
        <a:ln>
          <a:noFill/>
        </a:ln>
        <a:effectLst/>
      </c:spPr>
    </c:title>
    <c:view3D>
      <c:rotX val="30"/>
      <c:rotY val="177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Проценты</c:v>
                </c:pt>
              </c:strCache>
            </c:strRef>
          </c:tx>
          <c:dPt>
            <c:idx val="0"/>
            <c:spPr>
              <a:solidFill>
                <a:srgbClr val="029DE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90-4D94-A4C2-C3BC5F4DDFD7}"/>
              </c:ext>
            </c:extLst>
          </c:dPt>
          <c:dPt>
            <c:idx val="1"/>
            <c:spPr>
              <a:solidFill>
                <a:srgbClr val="9CC537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90-4D94-A4C2-C3BC5F4DDFD7}"/>
              </c:ext>
            </c:extLst>
          </c:dPt>
          <c:dLbls>
            <c:dLbl>
              <c:idx val="0"/>
              <c:layout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A390-4D94-A4C2-C3BC5F4DDFD7}"/>
                </c:ext>
              </c:extLst>
            </c:dLbl>
            <c:dLbl>
              <c:idx val="1"/>
              <c:layout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A390-4D94-A4C2-C3BC5F4DDFD7}"/>
                </c:ext>
              </c:extLst>
            </c:dLbl>
            <c:delete val="1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Старшекурсники</c:v>
                </c:pt>
                <c:pt idx="1">
                  <c:v>Младшекурсники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48</c:v>
                </c:pt>
                <c:pt idx="1">
                  <c:v>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390-4D94-A4C2-C3BC5F4DDFD7}"/>
            </c:ext>
          </c:extLst>
        </c:ser>
        <c:dLbls/>
      </c:pie3D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62" b="1" i="0" u="none" strike="noStrike" baseline="0" dirty="0" smtClean="0">
                <a:effectLst/>
              </a:rPr>
              <a:t>% от числа опрошенных</a:t>
            </a:r>
            <a:endParaRPr lang="ru-RU" dirty="0"/>
          </a:p>
        </c:rich>
      </c:tx>
      <c:layout>
        <c:manualLayout>
          <c:xMode val="edge"/>
          <c:yMode val="edge"/>
          <c:x val="0.3197506727771709"/>
          <c:y val="2.1760316416184484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4.7741243566543023E-2"/>
          <c:y val="4.4705416237405544E-2"/>
          <c:w val="0.9351944832438488"/>
          <c:h val="0.7574472359234064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имеют четкое представление о выбранной специальности</c:v>
                </c:pt>
                <c:pt idx="1">
                  <c:v>кое-что знают о своей будущей специальности</c:v>
                </c:pt>
                <c:pt idx="2">
                  <c:v>очень смутно представляют свою будущую специальность</c:v>
                </c:pt>
                <c:pt idx="3">
                  <c:v>затруднились ответить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40</c:v>
                </c:pt>
                <c:pt idx="1">
                  <c:v>41</c:v>
                </c:pt>
                <c:pt idx="2">
                  <c:v>14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AAE-4E08-B9D4-5B257C61547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имеют четкое представление о выбранной специальности</c:v>
                </c:pt>
                <c:pt idx="1">
                  <c:v>кое-что знают о своей будущей специальности</c:v>
                </c:pt>
                <c:pt idx="2">
                  <c:v>очень смутно представляют свою будущую специальность</c:v>
                </c:pt>
                <c:pt idx="3">
                  <c:v>затруднились ответить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42</c:v>
                </c:pt>
                <c:pt idx="1">
                  <c:v>35</c:v>
                </c:pt>
                <c:pt idx="2">
                  <c:v>18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AAE-4E08-B9D4-5B257C61547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имеют четкое представление о выбранной специальности</c:v>
                </c:pt>
                <c:pt idx="1">
                  <c:v>кое-что знают о своей будущей специальности</c:v>
                </c:pt>
                <c:pt idx="2">
                  <c:v>очень смутно представляют свою будущую специальность</c:v>
                </c:pt>
                <c:pt idx="3">
                  <c:v>затруднились ответить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43</c:v>
                </c:pt>
                <c:pt idx="1">
                  <c:v>38</c:v>
                </c:pt>
                <c:pt idx="2">
                  <c:v>15</c:v>
                </c:pt>
                <c:pt idx="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AAE-4E08-B9D4-5B257C615474}"/>
            </c:ext>
          </c:extLst>
        </c:ser>
        <c:dLbls/>
        <c:gapWidth val="219"/>
        <c:overlap val="-27"/>
        <c:axId val="162714752"/>
        <c:axId val="162030720"/>
      </c:barChart>
      <c:catAx>
        <c:axId val="16271475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2030720"/>
        <c:crosses val="autoZero"/>
        <c:auto val="1"/>
        <c:lblAlgn val="ctr"/>
        <c:lblOffset val="100"/>
      </c:catAx>
      <c:valAx>
        <c:axId val="16203072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2714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454864454907759"/>
          <c:y val="0.9202132228635832"/>
          <c:w val="0.55734307258380711"/>
          <c:h val="7.6806568201325129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2F0-4DB0-BC6B-B9A3BCC8A32A}"/>
              </c:ext>
            </c:extLst>
          </c:dPt>
          <c:dPt>
            <c:idx val="1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318-4E9C-8D64-F4A1210C8EA6}"/>
              </c:ext>
            </c:extLst>
          </c:dPt>
          <c:dPt>
            <c:idx val="2"/>
            <c:spPr>
              <a:solidFill>
                <a:schemeClr val="accent2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2F0-4DB0-BC6B-B9A3BCC8A32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Лист1!$A$2:$A$4</c:f>
              <c:strCache>
                <c:ptCount val="3"/>
                <c:pt idx="0">
                  <c:v>Да</c:v>
                </c:pt>
                <c:pt idx="1">
                  <c:v>Нет</c:v>
                </c:pt>
                <c:pt idx="2">
                  <c:v>Не знаю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53</c:v>
                </c:pt>
                <c:pt idx="1">
                  <c:v>12</c:v>
                </c:pt>
                <c:pt idx="2">
                  <c:v>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2F0-4DB0-BC6B-B9A3BCC8A32A}"/>
            </c:ext>
          </c:extLst>
        </c:ser>
        <c:dLbls/>
      </c:pie3DChart>
      <c:spPr>
        <a:noFill/>
        <a:ln>
          <a:noFill/>
        </a:ln>
        <a:effectLst/>
      </c:spPr>
    </c:plotArea>
    <c:legend>
      <c:legendPos val="b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62" b="1" i="0" u="none" strike="noStrike" baseline="0" dirty="0" smtClean="0">
                <a:effectLst/>
              </a:rPr>
              <a:t>% от числа опрошенных</a:t>
            </a:r>
            <a:endParaRPr lang="ru-RU" dirty="0"/>
          </a:p>
        </c:rich>
      </c:tx>
      <c:layout>
        <c:manualLayout>
          <c:xMode val="edge"/>
          <c:yMode val="edge"/>
          <c:x val="0.3197506727771709"/>
          <c:y val="9.675983484520558E-4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4.7741243566543023E-2"/>
          <c:y val="4.4705416237405544E-2"/>
          <c:w val="0.9351944832438488"/>
          <c:h val="0.7574472359234064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конечно да</c:v>
                </c:pt>
                <c:pt idx="1">
                  <c:v>скорее да</c:v>
                </c:pt>
                <c:pt idx="2">
                  <c:v>скорее нет</c:v>
                </c:pt>
                <c:pt idx="3">
                  <c:v>точно нет</c:v>
                </c:pt>
                <c:pt idx="4">
                  <c:v>затрудняетесь ответить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34</c:v>
                </c:pt>
                <c:pt idx="1">
                  <c:v>37</c:v>
                </c:pt>
                <c:pt idx="2">
                  <c:v>17</c:v>
                </c:pt>
                <c:pt idx="3">
                  <c:v>5</c:v>
                </c:pt>
                <c:pt idx="4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AAE-4E08-B9D4-5B257C61547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конечно да</c:v>
                </c:pt>
                <c:pt idx="1">
                  <c:v>скорее да</c:v>
                </c:pt>
                <c:pt idx="2">
                  <c:v>скорее нет</c:v>
                </c:pt>
                <c:pt idx="3">
                  <c:v>точно нет</c:v>
                </c:pt>
                <c:pt idx="4">
                  <c:v>затрудняетесь ответить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30</c:v>
                </c:pt>
                <c:pt idx="1">
                  <c:v>38</c:v>
                </c:pt>
                <c:pt idx="2">
                  <c:v>19</c:v>
                </c:pt>
                <c:pt idx="3">
                  <c:v>4</c:v>
                </c:pt>
                <c:pt idx="4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AAE-4E08-B9D4-5B257C61547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конечно да</c:v>
                </c:pt>
                <c:pt idx="1">
                  <c:v>скорее да</c:v>
                </c:pt>
                <c:pt idx="2">
                  <c:v>скорее нет</c:v>
                </c:pt>
                <c:pt idx="3">
                  <c:v>точно нет</c:v>
                </c:pt>
                <c:pt idx="4">
                  <c:v>затрудняетесь ответить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33</c:v>
                </c:pt>
                <c:pt idx="1">
                  <c:v>42</c:v>
                </c:pt>
                <c:pt idx="2">
                  <c:v>14</c:v>
                </c:pt>
                <c:pt idx="3">
                  <c:v>3</c:v>
                </c:pt>
                <c:pt idx="4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AAE-4E08-B9D4-5B257C615474}"/>
            </c:ext>
          </c:extLst>
        </c:ser>
        <c:dLbls/>
        <c:gapWidth val="219"/>
        <c:overlap val="-27"/>
        <c:axId val="162858112"/>
        <c:axId val="162859648"/>
      </c:barChart>
      <c:catAx>
        <c:axId val="16285811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2859648"/>
        <c:crosses val="autoZero"/>
        <c:auto val="1"/>
        <c:lblAlgn val="ctr"/>
        <c:lblOffset val="100"/>
      </c:catAx>
      <c:valAx>
        <c:axId val="16285964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2858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871915956316932"/>
          <c:y val="0.90991757609246204"/>
          <c:w val="0.5301513003721281"/>
          <c:h val="8.9802049597601491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62" b="1" i="0" u="none" strike="noStrike" baseline="0" dirty="0" smtClean="0">
                <a:effectLst/>
              </a:rPr>
              <a:t>% от числа опрошенных</a:t>
            </a:r>
            <a:endParaRPr lang="ru-RU" dirty="0"/>
          </a:p>
        </c:rich>
      </c:tx>
      <c:layout>
        <c:manualLayout>
          <c:xMode val="edge"/>
          <c:yMode val="edge"/>
          <c:x val="0.3010538440726081"/>
          <c:y val="4.7130704970008333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да, конечно</c:v>
                </c:pt>
                <c:pt idx="1">
                  <c:v>скорее да</c:v>
                </c:pt>
                <c:pt idx="2">
                  <c:v>скорее нет</c:v>
                </c:pt>
                <c:pt idx="3">
                  <c:v>точно нет</c:v>
                </c:pt>
                <c:pt idx="4">
                  <c:v>не знаете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23</c:v>
                </c:pt>
                <c:pt idx="1">
                  <c:v>43</c:v>
                </c:pt>
                <c:pt idx="2">
                  <c:v>23</c:v>
                </c:pt>
                <c:pt idx="3">
                  <c:v>3</c:v>
                </c:pt>
                <c:pt idx="4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AAE-4E08-B9D4-5B257C61547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да, конечно</c:v>
                </c:pt>
                <c:pt idx="1">
                  <c:v>скорее да</c:v>
                </c:pt>
                <c:pt idx="2">
                  <c:v>скорее нет</c:v>
                </c:pt>
                <c:pt idx="3">
                  <c:v>точно нет</c:v>
                </c:pt>
                <c:pt idx="4">
                  <c:v>не знаете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25</c:v>
                </c:pt>
                <c:pt idx="1">
                  <c:v>43</c:v>
                </c:pt>
                <c:pt idx="2">
                  <c:v>20</c:v>
                </c:pt>
                <c:pt idx="3">
                  <c:v>3</c:v>
                </c:pt>
                <c:pt idx="4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AAE-4E08-B9D4-5B257C61547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да, конечно</c:v>
                </c:pt>
                <c:pt idx="1">
                  <c:v>скорее да</c:v>
                </c:pt>
                <c:pt idx="2">
                  <c:v>скорее нет</c:v>
                </c:pt>
                <c:pt idx="3">
                  <c:v>точно нет</c:v>
                </c:pt>
                <c:pt idx="4">
                  <c:v>не знаете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28</c:v>
                </c:pt>
                <c:pt idx="1">
                  <c:v>47</c:v>
                </c:pt>
                <c:pt idx="2">
                  <c:v>15</c:v>
                </c:pt>
                <c:pt idx="3">
                  <c:v>2</c:v>
                </c:pt>
                <c:pt idx="4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AAE-4E08-B9D4-5B257C615474}"/>
            </c:ext>
          </c:extLst>
        </c:ser>
        <c:dLbls/>
        <c:gapWidth val="219"/>
        <c:overlap val="-27"/>
        <c:axId val="167121664"/>
        <c:axId val="167123200"/>
      </c:barChart>
      <c:catAx>
        <c:axId val="1671216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123200"/>
        <c:crosses val="autoZero"/>
        <c:auto val="1"/>
        <c:lblAlgn val="ctr"/>
        <c:lblOffset val="100"/>
      </c:catAx>
      <c:valAx>
        <c:axId val="1671232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121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871915956316932"/>
          <c:y val="0.91646137077661582"/>
          <c:w val="0.5301513003721281"/>
          <c:h val="7.6806568201325129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8564937167142201"/>
          <c:y val="8.5319022874389607E-3"/>
          <c:w val="0.68341841434871042"/>
          <c:h val="0.84626944134632154"/>
        </c:manualLayout>
      </c:layout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Лист1!$A$2:$A$13</c:f>
              <c:strCache>
                <c:ptCount val="12"/>
                <c:pt idx="0">
                  <c:v>Математический</c:v>
                </c:pt>
                <c:pt idx="1">
                  <c:v>Юридический</c:v>
                </c:pt>
                <c:pt idx="2">
                  <c:v>Экономический</c:v>
                </c:pt>
                <c:pt idx="3">
                  <c:v>Физический</c:v>
                </c:pt>
                <c:pt idx="4">
                  <c:v>РГФ</c:v>
                </c:pt>
                <c:pt idx="5">
                  <c:v>Социально-психологический</c:v>
                </c:pt>
                <c:pt idx="6">
                  <c:v>Физ. культуры и спорта</c:v>
                </c:pt>
                <c:pt idx="7">
                  <c:v>Филологии и журналистики</c:v>
                </c:pt>
                <c:pt idx="8">
                  <c:v>Биологический</c:v>
                </c:pt>
                <c:pt idx="9">
                  <c:v>Истории и МО</c:v>
                </c:pt>
                <c:pt idx="10">
                  <c:v>Полит. наук  и социологии</c:v>
                </c:pt>
                <c:pt idx="11">
                  <c:v>Химический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95</c:v>
                </c:pt>
                <c:pt idx="1">
                  <c:v>85</c:v>
                </c:pt>
                <c:pt idx="2">
                  <c:v>81</c:v>
                </c:pt>
                <c:pt idx="3">
                  <c:v>78</c:v>
                </c:pt>
                <c:pt idx="4">
                  <c:v>71</c:v>
                </c:pt>
                <c:pt idx="5">
                  <c:v>67</c:v>
                </c:pt>
                <c:pt idx="6">
                  <c:v>65</c:v>
                </c:pt>
                <c:pt idx="7">
                  <c:v>60</c:v>
                </c:pt>
                <c:pt idx="8">
                  <c:v>55</c:v>
                </c:pt>
                <c:pt idx="9">
                  <c:v>50</c:v>
                </c:pt>
                <c:pt idx="10">
                  <c:v>46</c:v>
                </c:pt>
                <c:pt idx="11">
                  <c:v>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53E-47D7-A9FA-29527026A39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cat>
            <c:strRef>
              <c:f>Лист1!$A$2:$A$13</c:f>
              <c:strCache>
                <c:ptCount val="12"/>
                <c:pt idx="0">
                  <c:v>Математический</c:v>
                </c:pt>
                <c:pt idx="1">
                  <c:v>Юридический</c:v>
                </c:pt>
                <c:pt idx="2">
                  <c:v>Экономический</c:v>
                </c:pt>
                <c:pt idx="3">
                  <c:v>Физический</c:v>
                </c:pt>
                <c:pt idx="4">
                  <c:v>РГФ</c:v>
                </c:pt>
                <c:pt idx="5">
                  <c:v>Социально-психологический</c:v>
                </c:pt>
                <c:pt idx="6">
                  <c:v>Физ. культуры и спорта</c:v>
                </c:pt>
                <c:pt idx="7">
                  <c:v>Филологии и журналистики</c:v>
                </c:pt>
                <c:pt idx="8">
                  <c:v>Биологический</c:v>
                </c:pt>
                <c:pt idx="9">
                  <c:v>Истории и МО</c:v>
                </c:pt>
                <c:pt idx="10">
                  <c:v>Полит. наук  и социологии</c:v>
                </c:pt>
                <c:pt idx="11">
                  <c:v>Химический</c:v>
                </c:pt>
              </c:strCache>
            </c:strRef>
          </c:cat>
          <c:val>
            <c:numRef>
              <c:f>Лист1!$C$2:$C$13</c:f>
              <c:numCache>
                <c:formatCode>General</c:formatCode>
                <c:ptCount val="12"/>
                <c:pt idx="0">
                  <c:v>88</c:v>
                </c:pt>
                <c:pt idx="1">
                  <c:v>81</c:v>
                </c:pt>
                <c:pt idx="2">
                  <c:v>83</c:v>
                </c:pt>
                <c:pt idx="3">
                  <c:v>69</c:v>
                </c:pt>
                <c:pt idx="4">
                  <c:v>80</c:v>
                </c:pt>
                <c:pt idx="5">
                  <c:v>75</c:v>
                </c:pt>
                <c:pt idx="6">
                  <c:v>73</c:v>
                </c:pt>
                <c:pt idx="7">
                  <c:v>70</c:v>
                </c:pt>
                <c:pt idx="8">
                  <c:v>46</c:v>
                </c:pt>
                <c:pt idx="9">
                  <c:v>57</c:v>
                </c:pt>
                <c:pt idx="10">
                  <c:v>22</c:v>
                </c:pt>
                <c:pt idx="11">
                  <c:v>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53E-47D7-A9FA-29527026A39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96C027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Лист1!$A$2:$A$13</c:f>
              <c:strCache>
                <c:ptCount val="12"/>
                <c:pt idx="0">
                  <c:v>Математический</c:v>
                </c:pt>
                <c:pt idx="1">
                  <c:v>Юридический</c:v>
                </c:pt>
                <c:pt idx="2">
                  <c:v>Экономический</c:v>
                </c:pt>
                <c:pt idx="3">
                  <c:v>Физический</c:v>
                </c:pt>
                <c:pt idx="4">
                  <c:v>РГФ</c:v>
                </c:pt>
                <c:pt idx="5">
                  <c:v>Социально-психологический</c:v>
                </c:pt>
                <c:pt idx="6">
                  <c:v>Физ. культуры и спорта</c:v>
                </c:pt>
                <c:pt idx="7">
                  <c:v>Филологии и журналистики</c:v>
                </c:pt>
                <c:pt idx="8">
                  <c:v>Биологический</c:v>
                </c:pt>
                <c:pt idx="9">
                  <c:v>Истории и МО</c:v>
                </c:pt>
                <c:pt idx="10">
                  <c:v>Полит. наук  и социологии</c:v>
                </c:pt>
                <c:pt idx="11">
                  <c:v>Химический</c:v>
                </c:pt>
              </c:strCache>
            </c:strRef>
          </c:cat>
          <c:val>
            <c:numRef>
              <c:f>Лист1!$D$2:$D$13</c:f>
              <c:numCache>
                <c:formatCode>General</c:formatCode>
                <c:ptCount val="12"/>
                <c:pt idx="0">
                  <c:v>96</c:v>
                </c:pt>
                <c:pt idx="1">
                  <c:v>84</c:v>
                </c:pt>
                <c:pt idx="2">
                  <c:v>86</c:v>
                </c:pt>
                <c:pt idx="3">
                  <c:v>70</c:v>
                </c:pt>
                <c:pt idx="4">
                  <c:v>78</c:v>
                </c:pt>
                <c:pt idx="5">
                  <c:v>74</c:v>
                </c:pt>
                <c:pt idx="6">
                  <c:v>86</c:v>
                </c:pt>
                <c:pt idx="7">
                  <c:v>78</c:v>
                </c:pt>
                <c:pt idx="8">
                  <c:v>76</c:v>
                </c:pt>
                <c:pt idx="9">
                  <c:v>72</c:v>
                </c:pt>
                <c:pt idx="10">
                  <c:v>24</c:v>
                </c:pt>
                <c:pt idx="1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53E-47D7-A9FA-29527026A393}"/>
            </c:ext>
          </c:extLst>
        </c:ser>
        <c:dLbls/>
        <c:gapWidth val="182"/>
        <c:axId val="167172736"/>
        <c:axId val="167178624"/>
      </c:barChart>
      <c:catAx>
        <c:axId val="16717273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178624"/>
        <c:crosses val="autoZero"/>
        <c:auto val="1"/>
        <c:lblAlgn val="ctr"/>
        <c:lblOffset val="100"/>
      </c:catAx>
      <c:valAx>
        <c:axId val="167178624"/>
        <c:scaling>
          <c:orientation val="minMax"/>
          <c:max val="100"/>
          <c:min val="15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172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902414797412638"/>
          <c:y val="0.90880716909910331"/>
          <c:w val="0.41951704051747235"/>
          <c:h val="8.9267934306503538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62" b="1" i="0" u="none" strike="noStrike" baseline="0" dirty="0" smtClean="0">
                <a:effectLst/>
              </a:rPr>
              <a:t>% от числа опрошенных</a:t>
            </a:r>
            <a:endParaRPr lang="ru-RU" dirty="0"/>
          </a:p>
        </c:rich>
      </c:tx>
      <c:layout>
        <c:manualLayout>
          <c:xMode val="edge"/>
          <c:yMode val="edge"/>
          <c:x val="0.32277200995029143"/>
          <c:y val="8.8273908476737897E-2"/>
        </c:manualLayout>
      </c:layout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полностью удовлетворены</c:v>
                </c:pt>
                <c:pt idx="1">
                  <c:v>скорее удовлетворены</c:v>
                </c:pt>
                <c:pt idx="2">
                  <c:v>скорее не удовлетворены</c:v>
                </c:pt>
                <c:pt idx="3">
                  <c:v>совсем не удовлетворены</c:v>
                </c:pt>
                <c:pt idx="4">
                  <c:v>затрудняетесь ответить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28</c:v>
                </c:pt>
                <c:pt idx="1">
                  <c:v>50</c:v>
                </c:pt>
                <c:pt idx="2">
                  <c:v>11</c:v>
                </c:pt>
                <c:pt idx="3">
                  <c:v>4</c:v>
                </c:pt>
                <c:pt idx="4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AAE-4E08-B9D4-5B257C61547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полностью удовлетворены</c:v>
                </c:pt>
                <c:pt idx="1">
                  <c:v>скорее удовлетворены</c:v>
                </c:pt>
                <c:pt idx="2">
                  <c:v>скорее не удовлетворены</c:v>
                </c:pt>
                <c:pt idx="3">
                  <c:v>совсем не удовлетворены</c:v>
                </c:pt>
                <c:pt idx="4">
                  <c:v>затрудняетесь ответить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27</c:v>
                </c:pt>
                <c:pt idx="1">
                  <c:v>51</c:v>
                </c:pt>
                <c:pt idx="2">
                  <c:v>11</c:v>
                </c:pt>
                <c:pt idx="3">
                  <c:v>3</c:v>
                </c:pt>
                <c:pt idx="4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AAE-4E08-B9D4-5B257C61547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полностью удовлетворены</c:v>
                </c:pt>
                <c:pt idx="1">
                  <c:v>скорее удовлетворены</c:v>
                </c:pt>
                <c:pt idx="2">
                  <c:v>скорее не удовлетворены</c:v>
                </c:pt>
                <c:pt idx="3">
                  <c:v>совсем не удовлетворены</c:v>
                </c:pt>
                <c:pt idx="4">
                  <c:v>затрудняетесь ответить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31</c:v>
                </c:pt>
                <c:pt idx="1">
                  <c:v>52</c:v>
                </c:pt>
                <c:pt idx="2">
                  <c:v>10</c:v>
                </c:pt>
                <c:pt idx="3">
                  <c:v>4</c:v>
                </c:pt>
                <c:pt idx="4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AAE-4E08-B9D4-5B257C615474}"/>
            </c:ext>
          </c:extLst>
        </c:ser>
        <c:dLbls/>
        <c:gapWidth val="219"/>
        <c:overlap val="-27"/>
        <c:axId val="167876096"/>
        <c:axId val="167877632"/>
      </c:barChart>
      <c:catAx>
        <c:axId val="16787609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877632"/>
        <c:crosses val="autoZero"/>
        <c:auto val="1"/>
        <c:lblAlgn val="ctr"/>
        <c:lblOffset val="100"/>
      </c:catAx>
      <c:valAx>
        <c:axId val="1678776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876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1941137418701936"/>
          <c:y val="0.91416386664613625"/>
          <c:w val="0.5301513003721281"/>
          <c:h val="7.6806568201325129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851297-0CA2-40EF-BCB7-6F3A1EC4E4EF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609FE2-7E50-4FAE-961C-D766776C57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3979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6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27188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6AD6EE87-EBD5-4F12-A48A-63ACA297AC8F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115619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9022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67730"/>
            <a:ext cx="1554480" cy="64008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67731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6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25880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5A61015F-7CC6-4D0A-9D87-873EA4C304CC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88073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529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882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8896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2213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84147" y="173736"/>
            <a:ext cx="6398514" cy="651052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389167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C7616CA0-919D-4A49-9C8A-62FDFB3A5183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7E5644-1E61-4311-A31E-84CB9C7AA8A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868160" y="274320"/>
            <a:ext cx="1988820" cy="6309360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7005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15202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1323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4768" y="6309360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3/27/2017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309360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23382" y="6309360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89393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4560" y="2091263"/>
            <a:ext cx="7264400" cy="2590800"/>
          </a:xfrm>
        </p:spPr>
        <p:txBody>
          <a:bodyPr>
            <a:normAutofit/>
          </a:bodyPr>
          <a:lstStyle/>
          <a:p>
            <a:r>
              <a:rPr lang="ru-RU" sz="4800" dirty="0"/>
              <a:t>Профессиональные представления студентов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1575" y="4476750"/>
            <a:ext cx="6803136" cy="95250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по результатам </a:t>
            </a:r>
          </a:p>
          <a:p>
            <a:r>
              <a:rPr lang="ru-RU" sz="1800" dirty="0" smtClean="0"/>
              <a:t>социологического исследования </a:t>
            </a:r>
            <a:endParaRPr lang="en-US" sz="1800" dirty="0" smtClean="0"/>
          </a:p>
          <a:p>
            <a:r>
              <a:rPr lang="ru-RU" sz="1800" dirty="0" smtClean="0"/>
              <a:t>«</a:t>
            </a:r>
            <a:r>
              <a:rPr lang="ru-RU" sz="1800" b="1" cap="all" dirty="0"/>
              <a:t>Отношение студентов к карьере</a:t>
            </a:r>
            <a:r>
              <a:rPr lang="ru-RU" sz="1800" dirty="0" smtClean="0"/>
              <a:t> – 2015»</a:t>
            </a:r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1320" y="0"/>
            <a:ext cx="2492680" cy="98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466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Численность опрошенных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676" y="2125324"/>
            <a:ext cx="2497137" cy="2497137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88186" y="2125323"/>
            <a:ext cx="2497137" cy="24971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6274" y="2125324"/>
            <a:ext cx="2551451" cy="255145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54756" y="4733591"/>
            <a:ext cx="1704975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2011 год</a:t>
            </a:r>
          </a:p>
          <a:p>
            <a:pPr algn="ctr"/>
            <a:endParaRPr lang="ru-RU" dirty="0"/>
          </a:p>
          <a:p>
            <a:pPr algn="ctr"/>
            <a:r>
              <a:rPr lang="ru-RU" sz="3200" b="1" dirty="0" smtClean="0"/>
              <a:t>811</a:t>
            </a:r>
            <a:r>
              <a:rPr lang="ru-RU" dirty="0" smtClean="0"/>
              <a:t> студентов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305461" y="4733591"/>
            <a:ext cx="1704975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2015 год</a:t>
            </a:r>
          </a:p>
          <a:p>
            <a:pPr algn="ctr"/>
            <a:endParaRPr lang="ru-RU" dirty="0"/>
          </a:p>
          <a:p>
            <a:pPr algn="ctr"/>
            <a:r>
              <a:rPr lang="ru-RU" sz="3200" b="1" dirty="0" smtClean="0"/>
              <a:t>600</a:t>
            </a:r>
          </a:p>
          <a:p>
            <a:pPr algn="ctr"/>
            <a:r>
              <a:rPr lang="ru-RU" dirty="0" smtClean="0"/>
              <a:t>студентов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719511" y="4733591"/>
            <a:ext cx="1704975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2013 год</a:t>
            </a:r>
          </a:p>
          <a:p>
            <a:pPr algn="ctr"/>
            <a:endParaRPr lang="ru-RU" dirty="0"/>
          </a:p>
          <a:p>
            <a:pPr algn="ctr"/>
            <a:r>
              <a:rPr lang="ru-RU" sz="3200" b="1" dirty="0" smtClean="0"/>
              <a:t>756</a:t>
            </a:r>
          </a:p>
          <a:p>
            <a:pPr algn="ctr"/>
            <a:r>
              <a:rPr lang="ru-RU" dirty="0" smtClean="0"/>
              <a:t>студентов</a:t>
            </a:r>
            <a:endParaRPr lang="ru-RU" dirty="0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242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3875" y="257175"/>
            <a:ext cx="8229600" cy="1757019"/>
          </a:xfrm>
        </p:spPr>
        <p:txBody>
          <a:bodyPr/>
          <a:lstStyle/>
          <a:p>
            <a:pPr algn="ctr"/>
            <a:r>
              <a:rPr lang="ru-RU" dirty="0" smtClean="0"/>
              <a:t>Структура опрошенных по полу и курсу обучения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37099258"/>
              </p:ext>
            </p:extLst>
          </p:nvPr>
        </p:nvGraphicFramePr>
        <p:xfrm>
          <a:off x="148590" y="1528176"/>
          <a:ext cx="4720590" cy="50555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77995969"/>
              </p:ext>
            </p:extLst>
          </p:nvPr>
        </p:nvGraphicFramePr>
        <p:xfrm>
          <a:off x="4246323" y="1528176"/>
          <a:ext cx="4751627" cy="5055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7397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171450"/>
            <a:ext cx="7680960" cy="1485900"/>
          </a:xfrm>
        </p:spPr>
        <p:txBody>
          <a:bodyPr/>
          <a:lstStyle/>
          <a:p>
            <a:r>
              <a:rPr lang="ru-RU" cap="small" dirty="0"/>
              <a:t>Представление студентов о своей профессии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797" y="1547622"/>
            <a:ext cx="8421525" cy="51274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5900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1510" y="365760"/>
            <a:ext cx="8239256" cy="1648434"/>
          </a:xfrm>
        </p:spPr>
        <p:txBody>
          <a:bodyPr>
            <a:normAutofit fontScale="90000"/>
          </a:bodyPr>
          <a:lstStyle/>
          <a:p>
            <a:r>
              <a:rPr lang="ru-RU" cap="small" dirty="0"/>
              <a:t>Осознанность выбора студентами специальности, </a:t>
            </a:r>
            <a:r>
              <a:rPr lang="ru-RU" cap="small" dirty="0" smtClean="0"/>
              <a:t>по </a:t>
            </a:r>
            <a:r>
              <a:rPr lang="ru-RU" cap="small" dirty="0"/>
              <a:t>которой </a:t>
            </a:r>
            <a:r>
              <a:rPr lang="ru-RU" cap="small" dirty="0" smtClean="0"/>
              <a:t>обучаются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7676" r="7247"/>
          <a:stretch/>
        </p:blipFill>
        <p:spPr>
          <a:xfrm>
            <a:off x="530221" y="2014194"/>
            <a:ext cx="8360545" cy="4361206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1200" smtClean="0"/>
              <a:pPr/>
              <a:t>5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33126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09483191"/>
              </p:ext>
            </p:extLst>
          </p:nvPr>
        </p:nvGraphicFramePr>
        <p:xfrm>
          <a:off x="381001" y="1752599"/>
          <a:ext cx="8406944" cy="4924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31520" y="217170"/>
            <a:ext cx="7680960" cy="1634490"/>
          </a:xfrm>
        </p:spPr>
        <p:txBody>
          <a:bodyPr/>
          <a:lstStyle/>
          <a:p>
            <a:r>
              <a:rPr lang="ru-RU" cap="small" dirty="0"/>
              <a:t>Степень представления студентами специальности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z="1200" smtClean="0"/>
              <a:pPr/>
              <a:t>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08984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cap="small" dirty="0"/>
              <a:t>Работать по получаемой специальности</a:t>
            </a:r>
            <a:r>
              <a:rPr lang="ru-RU" dirty="0"/>
              <a:t> после окончания вуза намерены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34880140"/>
              </p:ext>
            </p:extLst>
          </p:nvPr>
        </p:nvGraphicFramePr>
        <p:xfrm>
          <a:off x="618186" y="2103438"/>
          <a:ext cx="7793977" cy="44003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606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84417248"/>
              </p:ext>
            </p:extLst>
          </p:nvPr>
        </p:nvGraphicFramePr>
        <p:xfrm>
          <a:off x="381001" y="1752599"/>
          <a:ext cx="8406944" cy="4886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31520" y="233464"/>
            <a:ext cx="7680960" cy="1780730"/>
          </a:xfrm>
        </p:spPr>
        <p:txBody>
          <a:bodyPr>
            <a:normAutofit fontScale="90000"/>
          </a:bodyPr>
          <a:lstStyle/>
          <a:p>
            <a:r>
              <a:rPr lang="ru-RU" cap="small" dirty="0"/>
              <a:t>Перспективность специальности в плане возможности карьерного роста</a:t>
            </a: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4340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6613509"/>
              </p:ext>
            </p:extLst>
          </p:nvPr>
        </p:nvGraphicFramePr>
        <p:xfrm>
          <a:off x="601249" y="1139867"/>
          <a:ext cx="8186695" cy="5556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31520" y="309717"/>
            <a:ext cx="7680960" cy="1252384"/>
          </a:xfrm>
        </p:spPr>
        <p:txBody>
          <a:bodyPr/>
          <a:lstStyle/>
          <a:p>
            <a:r>
              <a:rPr lang="ru-RU" cap="small" dirty="0"/>
              <a:t>Востребованность работы по специальности на рынке труда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50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48313798"/>
              </p:ext>
            </p:extLst>
          </p:nvPr>
        </p:nvGraphicFramePr>
        <p:xfrm>
          <a:off x="320934" y="1790164"/>
          <a:ext cx="8602585" cy="4881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31519" y="202892"/>
            <a:ext cx="7781415" cy="1728940"/>
          </a:xfrm>
        </p:spPr>
        <p:txBody>
          <a:bodyPr>
            <a:normAutofit fontScale="90000"/>
          </a:bodyPr>
          <a:lstStyle/>
          <a:p>
            <a:r>
              <a:rPr lang="ru-RU" sz="4400" cap="small" dirty="0"/>
              <a:t>Востребованность работы по специальности на рынке </a:t>
            </a:r>
            <a:r>
              <a:rPr lang="ru-RU" sz="4400" cap="small" dirty="0" smtClean="0"/>
              <a:t>труда</a:t>
            </a:r>
            <a:r>
              <a:rPr lang="ru-RU" cap="small" dirty="0" smtClean="0"/>
              <a:t/>
            </a:r>
            <a:br>
              <a:rPr lang="ru-RU" cap="small" dirty="0" smtClean="0"/>
            </a:br>
            <a:r>
              <a:rPr lang="ru-RU" sz="2700" cap="small" dirty="0" smtClean="0"/>
              <a:t>в зависимости от факультета</a:t>
            </a:r>
            <a:endParaRPr lang="ru-RU" sz="2700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47230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228601"/>
            <a:ext cx="7680960" cy="1270000"/>
          </a:xfrm>
        </p:spPr>
        <p:txBody>
          <a:bodyPr>
            <a:normAutofit/>
          </a:bodyPr>
          <a:lstStyle/>
          <a:p>
            <a:r>
              <a:rPr lang="ru-RU" cap="small" dirty="0"/>
              <a:t>Профессиональные ожидания студентов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7055" r="7552"/>
          <a:stretch/>
        </p:blipFill>
        <p:spPr>
          <a:xfrm>
            <a:off x="486253" y="1592826"/>
            <a:ext cx="8290023" cy="4984955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454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219" y="202891"/>
            <a:ext cx="1257300" cy="495300"/>
          </a:xfrm>
          <a:prstGeom prst="rect">
            <a:avLst/>
          </a:prstGeom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30675268"/>
              </p:ext>
            </p:extLst>
          </p:nvPr>
        </p:nvGraphicFramePr>
        <p:xfrm>
          <a:off x="601249" y="1139867"/>
          <a:ext cx="8186695" cy="5565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31520" y="265472"/>
            <a:ext cx="7680960" cy="1386348"/>
          </a:xfrm>
        </p:spPr>
        <p:txBody>
          <a:bodyPr/>
          <a:lstStyle/>
          <a:p>
            <a:r>
              <a:rPr lang="ru-RU" cap="small" dirty="0"/>
              <a:t>Удовлетворенность студентов выбранной специальностью</a:t>
            </a: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0714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783</TotalTime>
  <Words>123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Савон</vt:lpstr>
      <vt:lpstr>Профессиональные представления студентов</vt:lpstr>
      <vt:lpstr>Численность опрошенных</vt:lpstr>
      <vt:lpstr>Структура опрошенных по полу и курсу обучения</vt:lpstr>
      <vt:lpstr>Представление студентов о своей профессии</vt:lpstr>
      <vt:lpstr>Осознанность выбора студентами специальности, по которой обучаются</vt:lpstr>
      <vt:lpstr>Степень представления студентами специальности </vt:lpstr>
      <vt:lpstr>Работать по получаемой специальности после окончания вуза намерены</vt:lpstr>
      <vt:lpstr>Перспективность специальности в плане возможности карьерного роста</vt:lpstr>
      <vt:lpstr>Востребованность работы по специальности на рынке труда</vt:lpstr>
      <vt:lpstr>Востребованность работы по специальности на рынке труда в зависимости от факультета</vt:lpstr>
      <vt:lpstr>Профессиональные ожидания студентов</vt:lpstr>
      <vt:lpstr>Удовлетворенность студентов выбранной специальностью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Профессиональные представления студентов</dc:title>
  <dc:creator>Анна</dc:creator>
  <cp:lastModifiedBy>galex</cp:lastModifiedBy>
  <cp:revision>32</cp:revision>
  <dcterms:created xsi:type="dcterms:W3CDTF">2017-02-22T04:09:31Z</dcterms:created>
  <dcterms:modified xsi:type="dcterms:W3CDTF">2017-03-27T02:42:10Z</dcterms:modified>
</cp:coreProperties>
</file>